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79" r:id="rId5"/>
    <p:sldMasterId id="214748369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Roboto Slab"/>
      <p:regular r:id="rId23"/>
      <p:bold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Roboto Medium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Montserrat Medium"/>
      <p:regular r:id="rId37"/>
      <p:bold r:id="rId38"/>
      <p:italic r:id="rId39"/>
      <p:boldItalic r:id="rId40"/>
    </p:embeddedFont>
    <p:embeddedFont>
      <p:font typeface="Lora"/>
      <p:regular r:id="rId41"/>
      <p:bold r:id="rId42"/>
      <p:italic r:id="rId43"/>
      <p:boldItalic r:id="rId44"/>
    </p:embeddedFont>
    <p:embeddedFont>
      <p:font typeface="Quattrocento Sans"/>
      <p:regular r:id="rId45"/>
      <p:bold r:id="rId46"/>
      <p:italic r:id="rId47"/>
      <p:boldItalic r:id="rId48"/>
    </p:embeddedFont>
    <p:embeddedFont>
      <p:font typeface="Helvetica Neue"/>
      <p:regular r:id="rId49"/>
      <p:bold r:id="rId50"/>
      <p:italic r:id="rId51"/>
      <p:boldItalic r:id="rId52"/>
    </p:embeddedFont>
    <p:embeddedFont>
      <p:font typeface="Helvetica Neue Light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57" roundtripDataSignature="AMtx7mhX1sQe+60/WYrFeXgo/m0jxAp/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boldItalic.fntdata"/><Relationship Id="rId42" Type="http://schemas.openxmlformats.org/officeDocument/2006/relationships/font" Target="fonts/Lora-bold.fntdata"/><Relationship Id="rId41" Type="http://schemas.openxmlformats.org/officeDocument/2006/relationships/font" Target="fonts/Lora-regular.fntdata"/><Relationship Id="rId44" Type="http://schemas.openxmlformats.org/officeDocument/2006/relationships/font" Target="fonts/Lora-boldItalic.fntdata"/><Relationship Id="rId43" Type="http://schemas.openxmlformats.org/officeDocument/2006/relationships/font" Target="fonts/Lora-italic.fntdata"/><Relationship Id="rId46" Type="http://schemas.openxmlformats.org/officeDocument/2006/relationships/font" Target="fonts/QuattrocentoSans-bold.fntdata"/><Relationship Id="rId45" Type="http://schemas.openxmlformats.org/officeDocument/2006/relationships/font" Target="fonts/QuattrocentoSans-regular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QuattrocentoSans-boldItalic.fntdata"/><Relationship Id="rId47" Type="http://schemas.openxmlformats.org/officeDocument/2006/relationships/font" Target="fonts/QuattrocentoSans-italic.fntdata"/><Relationship Id="rId49" Type="http://schemas.openxmlformats.org/officeDocument/2006/relationships/font" Target="fonts/HelveticaNeue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Medium-italic.fntdata"/><Relationship Id="rId30" Type="http://schemas.openxmlformats.org/officeDocument/2006/relationships/font" Target="fonts/RobotoMedium-bold.fntdata"/><Relationship Id="rId33" Type="http://schemas.openxmlformats.org/officeDocument/2006/relationships/font" Target="fonts/Montserrat-regular.fntdata"/><Relationship Id="rId32" Type="http://schemas.openxmlformats.org/officeDocument/2006/relationships/font" Target="fonts/RobotoMedium-boldItalic.fntdata"/><Relationship Id="rId35" Type="http://schemas.openxmlformats.org/officeDocument/2006/relationships/font" Target="fonts/Montserrat-italic.fntdata"/><Relationship Id="rId34" Type="http://schemas.openxmlformats.org/officeDocument/2006/relationships/font" Target="fonts/Montserrat-bold.fntdata"/><Relationship Id="rId37" Type="http://schemas.openxmlformats.org/officeDocument/2006/relationships/font" Target="fonts/MontserratMedium-regular.fntdata"/><Relationship Id="rId36" Type="http://schemas.openxmlformats.org/officeDocument/2006/relationships/font" Target="fonts/Montserrat-boldItalic.fntdata"/><Relationship Id="rId39" Type="http://schemas.openxmlformats.org/officeDocument/2006/relationships/font" Target="fonts/MontserratMedium-italic.fntdata"/><Relationship Id="rId38" Type="http://schemas.openxmlformats.org/officeDocument/2006/relationships/font" Target="fonts/MontserratMedium-bold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RobotoSlab-bold.fntdata"/><Relationship Id="rId23" Type="http://schemas.openxmlformats.org/officeDocument/2006/relationships/font" Target="fonts/RobotoSlab-regular.fntdata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29" Type="http://schemas.openxmlformats.org/officeDocument/2006/relationships/font" Target="fonts/RobotoMedium-regular.fntdata"/><Relationship Id="rId51" Type="http://schemas.openxmlformats.org/officeDocument/2006/relationships/font" Target="fonts/HelveticaNeue-italic.fntdata"/><Relationship Id="rId50" Type="http://schemas.openxmlformats.org/officeDocument/2006/relationships/font" Target="fonts/HelveticaNeue-bold.fntdata"/><Relationship Id="rId53" Type="http://schemas.openxmlformats.org/officeDocument/2006/relationships/font" Target="fonts/HelveticaNeueLight-regular.fntdata"/><Relationship Id="rId52" Type="http://schemas.openxmlformats.org/officeDocument/2006/relationships/font" Target="fonts/HelveticaNeue-boldItalic.fntdata"/><Relationship Id="rId11" Type="http://schemas.openxmlformats.org/officeDocument/2006/relationships/slide" Target="slides/slide4.xml"/><Relationship Id="rId55" Type="http://schemas.openxmlformats.org/officeDocument/2006/relationships/font" Target="fonts/HelveticaNeueLight-italic.fntdata"/><Relationship Id="rId10" Type="http://schemas.openxmlformats.org/officeDocument/2006/relationships/slide" Target="slides/slide3.xml"/><Relationship Id="rId54" Type="http://schemas.openxmlformats.org/officeDocument/2006/relationships/font" Target="fonts/HelveticaNeueLight-bold.fntdata"/><Relationship Id="rId13" Type="http://schemas.openxmlformats.org/officeDocument/2006/relationships/slide" Target="slides/slide6.xml"/><Relationship Id="rId57" Type="http://customschemas.google.com/relationships/presentationmetadata" Target="metadata"/><Relationship Id="rId12" Type="http://schemas.openxmlformats.org/officeDocument/2006/relationships/slide" Target="slides/slide5.xml"/><Relationship Id="rId56" Type="http://schemas.openxmlformats.org/officeDocument/2006/relationships/font" Target="fonts/HelveticaNeueLight-bold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gif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" name="Google Shape;41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 novels, often the change is embodied in a character’s beliefs or attitude (Fargo, Breaking Bad), or in the world around them.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story might have digressions and sub-plots, but usually there is a single character/element that embodies that progression (from A to B).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gives the narrative a focus.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When telling a story, ask yourself: what’s the point? (what changes happen in my story? what’s the focus, the message?)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6" name="Google Shape;41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In business, conflict = opportunity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image" Target="../media/image7.jpg"/><Relationship Id="rId5" Type="http://schemas.openxmlformats.org/officeDocument/2006/relationships/image" Target="../media/image3.jpg"/><Relationship Id="rId6" Type="http://schemas.openxmlformats.org/officeDocument/2006/relationships/image" Target="../media/image5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9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9" name="Google Shape;49;p56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0" name="Google Shape;50;p56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1" name="Google Shape;5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2" name="Google Shape;52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5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" name="Google Shape;56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9" name="Google Shape;59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5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5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5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60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0" name="Google Shape;70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2" name="Google Shape;72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61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4" name="Google Shape;74;p61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61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61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61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8" name="Google Shape;78;p61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9" name="Google Shape;79;p61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0" name="Google Shape;80;p61"/>
          <p:cNvPicPr preferRelativeResize="0"/>
          <p:nvPr/>
        </p:nvPicPr>
        <p:blipFill rotWithShape="1">
          <a:blip r:embed="rId5">
            <a:alphaModFix/>
          </a:blip>
          <a:srcRect b="1342" l="17602" r="17989" t="1333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61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2" name="Google Shape;82;p61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61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61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61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62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89" name="Google Shape;89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0" name="Google Shape;90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63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4" name="Google Shape;94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5" name="Google Shape;95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6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9" name="Google Shape;99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0" name="Google Shape;100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6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4" name="Google Shape;104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5" name="Google Shape;105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6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9" name="Google Shape;109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0" name="Google Shape;110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6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4" name="Google Shape;114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5" name="Google Shape;115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8" name="Google Shape;118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69"/>
          <p:cNvPicPr preferRelativeResize="0"/>
          <p:nvPr/>
        </p:nvPicPr>
        <p:blipFill rotWithShape="1">
          <a:blip r:embed="rId2">
            <a:alphaModFix/>
          </a:blip>
          <a:srcRect b="0" l="10533" r="1684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2" name="Google Shape;122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5" name="Google Shape;125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8" name="Google Shape;128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70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4" name="Google Shape;134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2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73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74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4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2" name="Google Shape;142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3" name="Google Shape;143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9" name="Google Shape;19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" name="Google Shape;20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6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76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7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" name="Google Shape;16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3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9" name="Google Shape;169;p3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0" name="Google Shape;17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6" name="Google Shape;176;p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7" name="Google Shape;17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0" name="Google Shape;18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4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4" name="Google Shape;184;p4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5" name="Google Shape;185;p4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" name="Google Shape;18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9" name="Google Shape;189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2" name="Google Shape;192;p4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4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7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8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2" name="Google Shape;202;p48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3" name="Google Shape;203;p4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5" name="Google Shape;205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6" name="Google Shape;206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08" name="Google Shape;208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49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5" name="Google Shape;215;p35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6" name="Google Shape;216;p35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5"/>
          <p:cNvSpPr txBox="1"/>
          <p:nvPr/>
        </p:nvSpPr>
        <p:spPr>
          <a:xfrm>
            <a:off x="3593400" y="3412651"/>
            <a:ext cx="19572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b="1" i="0" sz="36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i="1" sz="2400">
                <a:latin typeface="Lora"/>
                <a:ea typeface="Lora"/>
                <a:cs typeface="Lora"/>
                <a:sym typeface="Lora"/>
              </a:defRPr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indent="-355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i="1" sz="2400">
                <a:latin typeface="Lora"/>
                <a:ea typeface="Lora"/>
                <a:cs typeface="Lora"/>
                <a:sym typeface="Lora"/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i="1" sz="2400">
                <a:latin typeface="Lora"/>
                <a:ea typeface="Lora"/>
                <a:cs typeface="Lora"/>
                <a:sym typeface="Lora"/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i="1" sz="2400">
                <a:latin typeface="Lora"/>
                <a:ea typeface="Lora"/>
                <a:cs typeface="Lora"/>
                <a:sym typeface="Lora"/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i="1" sz="2400">
                <a:latin typeface="Lora"/>
                <a:ea typeface="Lora"/>
                <a:cs typeface="Lora"/>
                <a:sym typeface="Lora"/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i="1" sz="2400">
                <a:latin typeface="Lora"/>
                <a:ea typeface="Lora"/>
                <a:cs typeface="Lora"/>
                <a:sym typeface="Lora"/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i="1" sz="2400"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219" name="Google Shape;219;p35"/>
          <p:cNvSpPr txBox="1"/>
          <p:nvPr>
            <p:ph idx="12" type="sldNum"/>
          </p:nvPr>
        </p:nvSpPr>
        <p:spPr>
          <a:xfrm>
            <a:off x="4297650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77"/>
          <p:cNvSpPr txBox="1"/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222" name="Google Shape;222;p77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3" name="Google Shape;223;p77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78"/>
          <p:cNvSpPr txBox="1"/>
          <p:nvPr>
            <p:ph idx="1" type="subTitle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rgbClr val="FFCD00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/>
        </p:txBody>
      </p:sp>
      <p:cxnSp>
        <p:nvCxnSpPr>
          <p:cNvPr id="226" name="Google Shape;226;p78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7" name="Google Shape;227;p78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78"/>
          <p:cNvSpPr txBox="1"/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cxnSp>
        <p:nvCxnSpPr>
          <p:cNvPr id="229" name="Google Shape;229;p78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0" name="Google Shape;230;p7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oogle Shape;232;p79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3" name="Google Shape;233;p79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79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235" name="Google Shape;235;p79"/>
          <p:cNvSpPr txBox="1"/>
          <p:nvPr>
            <p:ph idx="1" type="body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cxnSp>
        <p:nvCxnSpPr>
          <p:cNvPr id="236" name="Google Shape;236;p79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7" name="Google Shape;237;p7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1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1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1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" name="Google Shape;28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80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0" name="Google Shape;240;p80"/>
          <p:cNvSpPr txBox="1"/>
          <p:nvPr>
            <p:ph idx="1" type="body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241" name="Google Shape;241;p80"/>
          <p:cNvSpPr txBox="1"/>
          <p:nvPr>
            <p:ph idx="2" type="body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cxnSp>
        <p:nvCxnSpPr>
          <p:cNvPr id="242" name="Google Shape;242;p80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3" name="Google Shape;243;p80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4" name="Google Shape;244;p80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8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81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8" name="Google Shape;248;p81"/>
          <p:cNvSpPr txBox="1"/>
          <p:nvPr>
            <p:ph idx="1" type="body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49" name="Google Shape;249;p81"/>
          <p:cNvSpPr txBox="1"/>
          <p:nvPr>
            <p:ph idx="2" type="body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50" name="Google Shape;250;p81"/>
          <p:cNvSpPr txBox="1"/>
          <p:nvPr>
            <p:ph idx="3" type="body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cxnSp>
        <p:nvCxnSpPr>
          <p:cNvPr id="251" name="Google Shape;251;p81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2" name="Google Shape;252;p81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3" name="Google Shape;253;p81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4" name="Google Shape;254;p8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82"/>
          <p:cNvSpPr txBox="1"/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257" name="Google Shape;257;p82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8" name="Google Shape;258;p82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9" name="Google Shape;259;p82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0" name="Google Shape;260;p8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83"/>
          <p:cNvSpPr txBox="1"/>
          <p:nvPr>
            <p:ph idx="1" type="body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i="1" sz="1400">
                <a:latin typeface="Lora"/>
                <a:ea typeface="Lora"/>
                <a:cs typeface="Lora"/>
                <a:sym typeface="Lora"/>
              </a:defRPr>
            </a:lvl1pPr>
          </a:lstStyle>
          <a:p/>
        </p:txBody>
      </p:sp>
      <p:cxnSp>
        <p:nvCxnSpPr>
          <p:cNvPr id="263" name="Google Shape;263;p83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4" name="Google Shape;264;p83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83"/>
          <p:cNvSpPr txBox="1"/>
          <p:nvPr>
            <p:ph idx="12" type="sldNum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Google Shape;267;p84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8" name="Google Shape;268;p84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84"/>
          <p:cNvSpPr txBox="1"/>
          <p:nvPr>
            <p:ph idx="12" type="sldNum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8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8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4" name="Google Shape;274;p8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75" name="Google Shape;275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8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8" name="Google Shape;278;p8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79" name="Google Shape;279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4">
  <p:cSld name="TITLE_4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8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2" name="Google Shape;282;p8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3" name="Google Shape;283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8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6" name="Google Shape;286;p8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7" name="Google Shape;287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2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2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52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3" name="Google Shape;33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6">
  <p:cSld name="TITLE_6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0" name="Google Shape;290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1" name="Google Shape;291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7">
  <p:cSld name="TITLE_7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4" name="Google Shape;294;p9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5" name="Google Shape;295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8">
  <p:cSld name="TITLE_8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9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8" name="Google Shape;298;p9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9" name="Google Shape;299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9">
  <p:cSld name="TITLE_9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9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2" name="Google Shape;302;p9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3" name="Google Shape;303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0">
  <p:cSld name="TITLE_10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9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6" name="Google Shape;306;p9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7" name="Google Shape;307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1">
  <p:cSld name="TITLE_1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9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0" name="Google Shape;310;p9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1" name="Google Shape;311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2">
  <p:cSld name="TITLE_12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9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4" name="Google Shape;314;p9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5" name="Google Shape;315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3">
  <p:cSld name="TITLE_13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9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8" name="Google Shape;318;p9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9" name="Google Shape;319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4">
  <p:cSld name="TITLE_14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9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2" name="Google Shape;322;p9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3" name="Google Shape;323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3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53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53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8" name="Google Shape;38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5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4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45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5.xml"/><Relationship Id="rId22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66.xml"/><Relationship Id="rId24" Type="http://schemas.openxmlformats.org/officeDocument/2006/relationships/theme" Target="../theme/theme3.xml"/><Relationship Id="rId23" Type="http://schemas.openxmlformats.org/officeDocument/2006/relationships/slideLayout" Target="../slideLayouts/slideLayout68.xml"/><Relationship Id="rId1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b="0" i="0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b="0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b="0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12" name="Google Shape;212;p34"/>
          <p:cNvSpPr txBox="1"/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213" name="Google Shape;213;p3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15" r:id="rId20"/>
    <p:sldLayoutId id="2147483716" r:id="rId21"/>
    <p:sldLayoutId id="2147483717" r:id="rId22"/>
    <p:sldLayoutId id="2147483718" r:id="rId2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3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Storytelling with data.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0" name="Google Shape;33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9"/>
          <p:cNvSpPr txBox="1"/>
          <p:nvPr/>
        </p:nvSpPr>
        <p:spPr>
          <a:xfrm>
            <a:off x="585600" y="9094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Character</a:t>
            </a:r>
            <a:endParaRPr b="0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7" name="Google Shape;407;p1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8" name="Google Shape;408;p19"/>
          <p:cNvSpPr txBox="1"/>
          <p:nvPr/>
        </p:nvSpPr>
        <p:spPr>
          <a:xfrm>
            <a:off x="805675" y="1838275"/>
            <a:ext cx="6694500" cy="26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Who are you talking about?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Make your protagonist relatable to your audience 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What users are you describing?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What’s their characteristics?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What attributes can we apply?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What do they do? What’s their behaviour? (//plot)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61675" y="831531"/>
            <a:ext cx="5220648" cy="3480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"/>
          <p:cNvSpPr txBox="1"/>
          <p:nvPr>
            <p:ph idx="1" type="body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b="1" i="0" lang="en" sz="2900">
                <a:latin typeface="Montserrat"/>
                <a:ea typeface="Montserrat"/>
                <a:cs typeface="Montserrat"/>
                <a:sym typeface="Montserrat"/>
              </a:rPr>
              <a:t>If there’s no conflict, </a:t>
            </a:r>
            <a:r>
              <a:rPr i="0" lang="en" sz="2900">
                <a:latin typeface="Montserrat"/>
                <a:ea typeface="Montserrat"/>
                <a:cs typeface="Montserrat"/>
                <a:sym typeface="Montserrat"/>
              </a:rPr>
              <a:t>there’s no story</a:t>
            </a:r>
            <a:endParaRPr i="0" sz="2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5"/>
          <p:cNvSpPr txBox="1"/>
          <p:nvPr/>
        </p:nvSpPr>
        <p:spPr>
          <a:xfrm>
            <a:off x="484950" y="3771500"/>
            <a:ext cx="85725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Building the arc </a:t>
            </a:r>
            <a:r>
              <a:rPr b="1" i="0" lang="en" sz="5000" u="none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/the plot</a:t>
            </a:r>
            <a:endParaRPr b="1" i="0" sz="5000" u="none" cap="none" strike="noStrike">
              <a:solidFill>
                <a:srgbClr val="FFD9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p25"/>
          <p:cNvSpPr txBox="1"/>
          <p:nvPr/>
        </p:nvSpPr>
        <p:spPr>
          <a:xfrm>
            <a:off x="7344100" y="558650"/>
            <a:ext cx="1250700" cy="13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" sz="9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🎢</a:t>
            </a:r>
            <a:endParaRPr b="0" i="0" sz="9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-505783"/>
            <a:ext cx="9144000" cy="6155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What’s data storytelling?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Why storytelling?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Story elements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Building an arch / the plot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36" name="Google Shape;33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" name="Google Shape;33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8" name="Google Shape;33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0" name="Google Shape;340;p2"/>
          <p:cNvPicPr preferRelativeResize="0"/>
          <p:nvPr/>
        </p:nvPicPr>
        <p:blipFill rotWithShape="1">
          <a:blip r:embed="rId5">
            <a:alphaModFix/>
          </a:blip>
          <a:srcRect b="0" l="18159" r="18166" t="0"/>
          <a:stretch/>
        </p:blipFill>
        <p:spPr>
          <a:xfrm>
            <a:off x="768124" y="1127525"/>
            <a:ext cx="2838448" cy="29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"/>
          <p:cNvSpPr txBox="1"/>
          <p:nvPr/>
        </p:nvSpPr>
        <p:spPr>
          <a:xfrm>
            <a:off x="585600" y="9094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Data Storytelling</a:t>
            </a:r>
            <a:endParaRPr b="0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" name="Google Shape;346;p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3"/>
          <p:cNvSpPr txBox="1"/>
          <p:nvPr/>
        </p:nvSpPr>
        <p:spPr>
          <a:xfrm>
            <a:off x="805675" y="1838275"/>
            <a:ext cx="6694500" cy="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structured approach for communicating data insights tailored to a specific audience. 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3"/>
          <p:cNvSpPr txBox="1"/>
          <p:nvPr/>
        </p:nvSpPr>
        <p:spPr>
          <a:xfrm>
            <a:off x="805675" y="2837266"/>
            <a:ext cx="6694500" cy="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Combination of three key elements: data, visuals, and </a:t>
            </a:r>
            <a:r>
              <a:rPr b="1" i="1" lang="en" sz="1400" u="none" cap="none" strike="noStrike">
                <a:solidFill>
                  <a:srgbClr val="E17B75"/>
                </a:solidFill>
                <a:latin typeface="Montserrat"/>
                <a:ea typeface="Montserrat"/>
                <a:cs typeface="Montserrat"/>
                <a:sym typeface="Montserrat"/>
              </a:rPr>
              <a:t>narrative.</a:t>
            </a:r>
            <a:endParaRPr b="1" i="1" sz="1400" u="none" cap="none" strike="noStrike">
              <a:solidFill>
                <a:srgbClr val="E17B7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9"/>
          <p:cNvSpPr txBox="1"/>
          <p:nvPr/>
        </p:nvSpPr>
        <p:spPr>
          <a:xfrm>
            <a:off x="484950" y="3771500"/>
            <a:ext cx="73161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Why storytelling</a:t>
            </a:r>
            <a:r>
              <a:rPr b="1" i="0" lang="en" sz="5000" u="none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 i="0" sz="5000" u="none" cap="none" strike="noStrike">
              <a:solidFill>
                <a:srgbClr val="FFD9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" name="Google Shape;354;p9"/>
          <p:cNvSpPr txBox="1"/>
          <p:nvPr/>
        </p:nvSpPr>
        <p:spPr>
          <a:xfrm>
            <a:off x="7344100" y="558650"/>
            <a:ext cx="1250700" cy="13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" sz="9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🤔</a:t>
            </a:r>
            <a:endParaRPr b="0" i="0" sz="9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0"/>
          <p:cNvSpPr txBox="1"/>
          <p:nvPr>
            <p:ph type="title"/>
          </p:nvPr>
        </p:nvSpPr>
        <p:spPr>
          <a:xfrm>
            <a:off x="1309151" y="585525"/>
            <a:ext cx="6525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Humans engage and remember better stories that they can relate to.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0" name="Google Shape;360;p10"/>
          <p:cNvSpPr txBox="1"/>
          <p:nvPr>
            <p:ph type="title"/>
          </p:nvPr>
        </p:nvSpPr>
        <p:spPr>
          <a:xfrm>
            <a:off x="1172825" y="2582625"/>
            <a:ext cx="67983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 sz="3000">
                <a:solidFill>
                  <a:srgbClr val="A56AE3"/>
                </a:solidFill>
                <a:latin typeface="Montserrat"/>
                <a:ea typeface="Montserrat"/>
                <a:cs typeface="Montserrat"/>
                <a:sym typeface="Montserrat"/>
              </a:rPr>
              <a:t>Presenting data without a supporting story makes it difficult for us to process.</a:t>
            </a:r>
            <a:endParaRPr sz="3000">
              <a:solidFill>
                <a:srgbClr val="A56AE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61" name="Google Shape;361;p10"/>
          <p:cNvCxnSpPr/>
          <p:nvPr/>
        </p:nvCxnSpPr>
        <p:spPr>
          <a:xfrm>
            <a:off x="4252650" y="2719125"/>
            <a:ext cx="638700" cy="0"/>
          </a:xfrm>
          <a:prstGeom prst="straightConnector1">
            <a:avLst/>
          </a:prstGeom>
          <a:noFill/>
          <a:ln cap="flat" cmpd="sng" w="76200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9113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98780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13"/>
          <p:cNvSpPr txBox="1"/>
          <p:nvPr/>
        </p:nvSpPr>
        <p:spPr>
          <a:xfrm>
            <a:off x="6310767" y="1488762"/>
            <a:ext cx="569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🎥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13"/>
          <p:cNvSpPr txBox="1"/>
          <p:nvPr/>
        </p:nvSpPr>
        <p:spPr>
          <a:xfrm>
            <a:off x="561575" y="654875"/>
            <a:ext cx="63189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to tell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 good story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0" name="Google Shape;370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8425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13"/>
          <p:cNvSpPr txBox="1"/>
          <p:nvPr/>
        </p:nvSpPr>
        <p:spPr>
          <a:xfrm>
            <a:off x="968575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Speak to people’s EMOTIONS</a:t>
            </a:r>
            <a:endParaRPr b="1" i="0" sz="1200" u="none" cap="none" strike="noStrike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2" name="Google Shape;372;p13"/>
          <p:cNvSpPr txBox="1"/>
          <p:nvPr/>
        </p:nvSpPr>
        <p:spPr>
          <a:xfrm>
            <a:off x="968575" y="2756400"/>
            <a:ext cx="18501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2123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Emotions play a larger role than logic when making a choice.</a:t>
            </a:r>
            <a:endParaRPr b="0" i="0" sz="1200" u="none" cap="none" strike="noStrike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3" name="Google Shape;373;p1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" name="Google Shape;374;p13"/>
          <p:cNvSpPr txBox="1"/>
          <p:nvPr/>
        </p:nvSpPr>
        <p:spPr>
          <a:xfrm>
            <a:off x="3658930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Build a </a:t>
            </a:r>
            <a:endParaRPr b="1" i="0" sz="1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‘Common Ground’</a:t>
            </a:r>
            <a:endParaRPr b="1" i="0" sz="1200" u="none" cap="none" strike="noStrike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" name="Google Shape;375;p13"/>
          <p:cNvSpPr txBox="1"/>
          <p:nvPr/>
        </p:nvSpPr>
        <p:spPr>
          <a:xfrm>
            <a:off x="3658930" y="2680200"/>
            <a:ext cx="18501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2123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Start with something your audience already knows, make them agree. You’ll be much more likely to convince them.</a:t>
            </a:r>
            <a:endParaRPr b="0" i="0" sz="1200" u="none" cap="none" strike="noStrike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6" name="Google Shape;376;p13"/>
          <p:cNvSpPr txBox="1"/>
          <p:nvPr/>
        </p:nvSpPr>
        <p:spPr>
          <a:xfrm>
            <a:off x="6349263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Use the power of CONTRAST</a:t>
            </a:r>
            <a:endParaRPr b="1" i="0" sz="1200" u="none" cap="none" strike="noStrike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" name="Google Shape;377;p13"/>
          <p:cNvSpPr txBox="1"/>
          <p:nvPr/>
        </p:nvSpPr>
        <p:spPr>
          <a:xfrm>
            <a:off x="6349263" y="2680200"/>
            <a:ext cx="18501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2123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Paint a picture of a ‘new word’ - describe it, then, highlight the contrast with the current world.</a:t>
            </a:r>
            <a:endParaRPr b="0" i="0" sz="1200" u="none" cap="none" strike="noStrike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8" name="Google Shape;378;p13"/>
          <p:cNvSpPr txBox="1"/>
          <p:nvPr/>
        </p:nvSpPr>
        <p:spPr>
          <a:xfrm>
            <a:off x="3573738" y="1488750"/>
            <a:ext cx="465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⛱️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13"/>
          <p:cNvSpPr txBox="1"/>
          <p:nvPr/>
        </p:nvSpPr>
        <p:spPr>
          <a:xfrm>
            <a:off x="912250" y="1488750"/>
            <a:ext cx="81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💜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5"/>
          <p:cNvSpPr txBox="1"/>
          <p:nvPr/>
        </p:nvSpPr>
        <p:spPr>
          <a:xfrm>
            <a:off x="585600" y="9094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What impact could your insights have?</a:t>
            </a:r>
            <a:endParaRPr b="0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5" name="Google Shape;385;p1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6" name="Google Shape;38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8350" y="2207250"/>
            <a:ext cx="8007301" cy="159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6"/>
          <p:cNvSpPr txBox="1"/>
          <p:nvPr/>
        </p:nvSpPr>
        <p:spPr>
          <a:xfrm>
            <a:off x="484950" y="3771500"/>
            <a:ext cx="85725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Story </a:t>
            </a:r>
            <a:r>
              <a:rPr b="1" i="0" lang="en" sz="5000" u="none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/elements</a:t>
            </a:r>
            <a:endParaRPr b="1" i="0" sz="5000" u="none" cap="none" strike="noStrike">
              <a:solidFill>
                <a:srgbClr val="FFD9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" name="Google Shape;392;p16"/>
          <p:cNvSpPr txBox="1"/>
          <p:nvPr/>
        </p:nvSpPr>
        <p:spPr>
          <a:xfrm>
            <a:off x="7344100" y="558650"/>
            <a:ext cx="1250700" cy="13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" sz="9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🎭</a:t>
            </a:r>
            <a:endParaRPr b="0" i="0" sz="9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8"/>
          <p:cNvSpPr txBox="1"/>
          <p:nvPr/>
        </p:nvSpPr>
        <p:spPr>
          <a:xfrm>
            <a:off x="805675" y="1609675"/>
            <a:ext cx="3362700" cy="21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Character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Plot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Setting 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Conflict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Theme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Point of view / narrator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Tone or style 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8" name="Google Shape;398;p18"/>
          <p:cNvSpPr txBox="1"/>
          <p:nvPr/>
        </p:nvSpPr>
        <p:spPr>
          <a:xfrm>
            <a:off x="585600" y="9094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Elements </a:t>
            </a: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of the story</a:t>
            </a:r>
            <a:endParaRPr b="0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9" name="Google Shape;39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73225" y="2172227"/>
            <a:ext cx="4060125" cy="22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1" name="Google Shape;401;p18"/>
          <p:cNvSpPr txBox="1"/>
          <p:nvPr/>
        </p:nvSpPr>
        <p:spPr>
          <a:xfrm>
            <a:off x="6271150" y="1870150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